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86" r:id="rId5"/>
    <p:sldId id="291" r:id="rId6"/>
    <p:sldId id="292" r:id="rId7"/>
    <p:sldId id="293" r:id="rId8"/>
    <p:sldId id="294" r:id="rId9"/>
    <p:sldId id="295" r:id="rId10"/>
    <p:sldId id="267" r:id="rId11"/>
    <p:sldId id="283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5816" autoAdjust="0"/>
  </p:normalViewPr>
  <p:slideViewPr>
    <p:cSldViewPr>
      <p:cViewPr>
        <p:scale>
          <a:sx n="100" d="100"/>
          <a:sy n="100" d="100"/>
        </p:scale>
        <p:origin x="-7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3C921-69ED-48F2-9AD6-1AE5BCB04478}" type="datetimeFigureOut">
              <a:rPr lang="ko-KR" altLang="en-US" smtClean="0"/>
              <a:pPr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3B8AC-40CD-490D-84D9-C3705517ED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419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8AC-40CD-490D-84D9-C3705517ED6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3B8AC-40CD-490D-84D9-C3705517ED6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C:\Users\PC\Desktop\sfdbawrhg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0"/>
          <a:stretch/>
        </p:blipFill>
        <p:spPr bwMode="auto">
          <a:xfrm>
            <a:off x="3347864" y="4797152"/>
            <a:ext cx="2421532" cy="6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02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6wDC70aCz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TQ8Wtp1a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8XECRWW6Vy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현실을 화폭에 담은</a:t>
            </a:r>
            <a:endParaRPr lang="ko-KR" altLang="en-US" sz="66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42088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사실주의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사실주의 미술의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특징으로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옳은 </a:t>
            </a:r>
            <a:r>
              <a:rPr lang="ko-KR" altLang="en-US" sz="2400" b="1" spc="-250" dirty="0">
                <a:solidFill>
                  <a:schemeClr val="accent6">
                    <a:lumMod val="50000"/>
                  </a:schemeClr>
                </a:solidFill>
              </a:rPr>
              <a:t>것은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en-US" altLang="ko-KR" sz="2400" b="1" spc="-150" dirty="0" smtClean="0"/>
              <a:t>19</a:t>
            </a:r>
            <a:r>
              <a:rPr lang="ko-KR" altLang="en-US" sz="2400" b="1" spc="-150" dirty="0" smtClean="0"/>
              <a:t>세기 중반 아프리카를 중심으로 발전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/>
              <a:t>완벽한 인체비례를 통해 영원한 아름다움 추구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노동자 </a:t>
            </a:r>
            <a:r>
              <a:rPr lang="ko-KR" altLang="en-US" sz="2400" b="1" spc="-150" dirty="0" smtClean="0"/>
              <a:t>및 평범한 사람들을 작품의 주제로 선정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실재하는 현실에 인간의 상상을 부여한 </a:t>
            </a:r>
            <a:r>
              <a:rPr lang="ko-KR" altLang="en-US" sz="2400" b="1" spc="-150" dirty="0" smtClean="0"/>
              <a:t>예술운동</a:t>
            </a:r>
            <a:endParaRPr lang="en-US" altLang="ko-KR" sz="2400" b="1" spc="-150" dirty="0" smtClean="0"/>
          </a:p>
        </p:txBody>
      </p:sp>
      <p:sp>
        <p:nvSpPr>
          <p:cNvPr id="2" name="오른쪽 화살표 1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3. </a:t>
            </a:r>
            <a:r>
              <a:rPr lang="ko-KR" altLang="en-US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705678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5113" indent="-265113"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농부들의 고단한 일상을 평생 화폭에 담아 농민 화가로 불렸던 화가는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고야</a:t>
            </a:r>
            <a:endParaRPr lang="en-US" altLang="ko-KR" sz="2400" b="1" spc="-150" dirty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밀레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쿠르베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제리코</a:t>
            </a:r>
            <a:endParaRPr lang="en-US" altLang="ko-KR" sz="2400" b="1" spc="-150" dirty="0"/>
          </a:p>
        </p:txBody>
      </p:sp>
      <p:sp>
        <p:nvSpPr>
          <p:cNvPr id="5" name="오른쪽 화살표 4"/>
          <p:cNvSpPr/>
          <p:nvPr/>
        </p:nvSpPr>
        <p:spPr>
          <a:xfrm>
            <a:off x="827584" y="364502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4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4824536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사실주의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쿠르베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절망적인 남자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밀레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이삭 줍는 여인들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</a:t>
            </a:r>
            <a:r>
              <a:rPr lang="en-US" altLang="ko-KR" sz="2400" b="1" spc="-100" dirty="0">
                <a:solidFill>
                  <a:prstClr val="black"/>
                </a:solidFill>
              </a:rPr>
              <a:t>. </a:t>
            </a:r>
            <a:r>
              <a:rPr lang="ko-KR" altLang="en-US" sz="2400" b="1" spc="-100" dirty="0">
                <a:solidFill>
                  <a:prstClr val="black"/>
                </a:solidFill>
              </a:rPr>
              <a:t>자투리 퀴즈</a:t>
            </a: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사실주의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6941518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1830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~1900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자연과학 및 기술의 발달에 의한 사회현실에 대한 관심 고조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대혁명을 통한 민주주의 사회 구축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이상주의와 낭만주의에 반발하여 발달하기 시작한 예술운동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현실을 왜곡하지 않고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객관적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으로 정확하게 반영하고자 함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노동자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평범한 사람들이 작품의 주제로 등장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5" name="모서리가 둥근 직사각형 14">
            <a:hlinkClick r:id="rId2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hlinkClick r:id="rId2"/>
          </p:cNvPr>
          <p:cNvSpPr txBox="1"/>
          <p:nvPr/>
        </p:nvSpPr>
        <p:spPr>
          <a:xfrm>
            <a:off x="7524328" y="116631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400" b="1" spc="-150" dirty="0">
                <a:solidFill>
                  <a:srgbClr val="FF3300"/>
                </a:solidFill>
              </a:rPr>
              <a:t>미술사 사실주의 </a:t>
            </a:r>
            <a:r>
              <a:rPr lang="en-US" altLang="ko-KR" sz="1400" b="1" spc="-150" dirty="0">
                <a:solidFill>
                  <a:srgbClr val="FF3300"/>
                </a:solidFill>
              </a:rPr>
              <a:t>- Realism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20" name="그림 19" descr="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작품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628800"/>
            <a:ext cx="7344816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쿠르베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 (Courbet/1819~1877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 사실주의의 대표 화가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충실한 삶의 현장을 담은 것으로 유명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고전적인 세련미나 이상화의 흐름에서 벗어나 자신의 경험이나 평범한 하층민의 삶을 묘사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절망적인 남자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endParaRPr lang="en-US" altLang="ko-KR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962275">
              <a:lnSpc>
                <a:spcPts val="3200"/>
              </a:lnSpc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안녕하세요 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쿠르베씨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</a:p>
          <a:p>
            <a:pPr marL="2962275">
              <a:lnSpc>
                <a:spcPts val="3200"/>
              </a:lnSpc>
            </a:pP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           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화가의 작업실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6" name="그림 5" descr="Courbet_Autoportra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425080"/>
            <a:ext cx="2664296" cy="32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238" y="5424636"/>
            <a:ext cx="614905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절망적인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남자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1843~1845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화가 자신과 정면으로 눈을 마주치게 하는 작품으로 자신의 인간적인 모습을 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적나라하게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그림 4" descr="1024px-Gustave_Courbet_-_Le_Désespér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558" y="692696"/>
            <a:ext cx="5647673" cy="46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5238" y="5280621"/>
            <a:ext cx="751720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안녕하세요 </a:t>
            </a: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쿠르베씨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(1854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화가 자신과 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상류층 후원가인 </a:t>
            </a:r>
            <a:r>
              <a:rPr lang="ko-KR" altLang="en-US" dirty="0" err="1" smtClean="0">
                <a:solidFill>
                  <a:srgbClr val="000000"/>
                </a:solidFill>
                <a:latin typeface="함초롬바탕"/>
                <a:ea typeface="함초롬바탕"/>
              </a:rPr>
              <a:t>브뤼야스를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 묘사한 작품으로</a:t>
            </a:r>
            <a:r>
              <a:rPr lang="en-US" altLang="ko-KR" dirty="0" smtClean="0">
                <a:solidFill>
                  <a:srgbClr val="000000"/>
                </a:solidFill>
                <a:latin typeface="함초롬바탕"/>
                <a:ea typeface="함초롬바탕"/>
              </a:rPr>
              <a:t>, </a:t>
            </a:r>
            <a:r>
              <a:rPr lang="ko-KR" altLang="en-US" dirty="0" err="1" smtClean="0">
                <a:solidFill>
                  <a:srgbClr val="000000"/>
                </a:solidFill>
                <a:latin typeface="함초롬바탕"/>
                <a:ea typeface="함초롬바탕"/>
              </a:rPr>
              <a:t>후원가에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비해 평범한 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옷차림이나 </a:t>
            </a: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화가로서 </a:t>
            </a: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당당한 자신의 </a:t>
            </a: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모습을 거짓없이 묘사함</a:t>
            </a:r>
            <a:r>
              <a:rPr lang="en-US" altLang="ko-KR" dirty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 descr="1024px-Gustave_Courbet_-_Bonjour_Monsieur_Courbet_-_Musée_Fab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672" y="404664"/>
            <a:ext cx="5417535" cy="4692019"/>
          </a:xfrm>
          <a:prstGeom prst="rect">
            <a:avLst/>
          </a:prstGeom>
        </p:spPr>
      </p:pic>
      <p:sp>
        <p:nvSpPr>
          <p:cNvPr id="8" name="모서리가 둥근 직사각형 7">
            <a:hlinkClick r:id="rId3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7524328" y="162797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100" b="1" spc="-150" dirty="0" err="1">
                <a:solidFill>
                  <a:srgbClr val="FF3300"/>
                </a:solidFill>
              </a:rPr>
              <a:t>구스타프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쿠르베스</a:t>
            </a:r>
            <a:r>
              <a:rPr lang="en-US" altLang="ko-KR" sz="1100" b="1" spc="-150" dirty="0">
                <a:solidFill>
                  <a:srgbClr val="FF3300"/>
                </a:solidFill>
              </a:rPr>
              <a:t>_</a:t>
            </a:r>
            <a:r>
              <a:rPr lang="ko-KR" altLang="en-US" sz="1100" b="1" spc="-150" dirty="0">
                <a:solidFill>
                  <a:srgbClr val="FF3300"/>
                </a:solidFill>
              </a:rPr>
              <a:t>안녕하세요</a:t>
            </a:r>
            <a:r>
              <a:rPr lang="en-US" altLang="ko-KR" sz="1100" b="1" spc="-150" dirty="0">
                <a:solidFill>
                  <a:srgbClr val="FF3300"/>
                </a:solidFill>
              </a:rPr>
              <a:t>,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쿠르베씨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10" name="그림 9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작품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1628800"/>
            <a:ext cx="7344816" cy="4103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밀레 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(Millet/1814~1875</a:t>
            </a: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endParaRPr lang="en-US" altLang="ko-KR" sz="2200" b="1" spc="-1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사실주의 혹은 자연주의 화가라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불림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프랑스가 급격한 산업화로 인해 자본주의가 만연하던 시대에 활동 </a:t>
            </a: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농부들의 고단한 일상을 작품으로 남겨 숭고한 노동의 가치와 감동을 전한 농민 화가로 유명</a:t>
            </a:r>
          </a:p>
          <a:p>
            <a:pPr marL="3138488" indent="-17621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이삭 줍는 여인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씨 뿌리는 사람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만종</a:t>
            </a:r>
          </a:p>
        </p:txBody>
      </p:sp>
      <p:pic>
        <p:nvPicPr>
          <p:cNvPr id="5" name="그림 4" descr="800px-Jean-FrancoisMillet(Nada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9652" y="2492896"/>
            <a:ext cx="2723638" cy="3455616"/>
          </a:xfrm>
          <a:prstGeom prst="rect">
            <a:avLst/>
          </a:prstGeom>
        </p:spPr>
      </p:pic>
      <p:sp>
        <p:nvSpPr>
          <p:cNvPr id="7" name="모서리가 둥근 직사각형 6">
            <a:hlinkClick r:id="rId4"/>
          </p:cNvPr>
          <p:cNvSpPr/>
          <p:nvPr/>
        </p:nvSpPr>
        <p:spPr>
          <a:xfrm>
            <a:off x="6948264" y="116632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7524328" y="85854"/>
            <a:ext cx="1357736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ko-KR" altLang="en-US" sz="1600" b="1" spc="-150" dirty="0">
                <a:solidFill>
                  <a:srgbClr val="FF3300"/>
                </a:solidFill>
              </a:rPr>
              <a:t>미술가 장 </a:t>
            </a:r>
            <a:r>
              <a:rPr lang="ko-KR" altLang="en-US" sz="1600" b="1" spc="-150" dirty="0" err="1">
                <a:solidFill>
                  <a:srgbClr val="FF3300"/>
                </a:solidFill>
              </a:rPr>
              <a:t>프랑수아</a:t>
            </a:r>
            <a:r>
              <a:rPr lang="ko-KR" altLang="en-US" sz="1600" b="1" spc="-150" dirty="0">
                <a:solidFill>
                  <a:srgbClr val="FF3300"/>
                </a:solidFill>
              </a:rPr>
              <a:t> 밀레</a:t>
            </a:r>
          </a:p>
        </p:txBody>
      </p:sp>
      <p:pic>
        <p:nvPicPr>
          <p:cNvPr id="9" name="그림 8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1476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92080" y="3789040"/>
            <a:ext cx="3240360" cy="20518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 err="1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씨뿌리는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사람 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(1850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dirty="0">
                <a:solidFill>
                  <a:srgbClr val="000000"/>
                </a:solidFill>
                <a:latin typeface="함초롬바탕"/>
                <a:ea typeface="함초롬바탕"/>
              </a:rPr>
              <a:t>역사적 영웅이나 부유층의 초상화가 아닌 평범한 농부의 모습을 커다란 캔버스에 영웅처럼 그려 큰 반향을 일으킴</a:t>
            </a:r>
            <a:r>
              <a:rPr lang="en-US" altLang="ko-KR" dirty="0" smtClean="0">
                <a:solidFill>
                  <a:srgbClr val="000000"/>
                </a:solidFill>
                <a:latin typeface="함초롬바탕"/>
                <a:ea typeface="함초롬바탕"/>
              </a:rPr>
              <a:t>. 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5" name="그림 4" descr="Jean-François_Millet_(II)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5" y="692696"/>
            <a:ext cx="433218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580" y="5589240"/>
            <a:ext cx="7452828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이삭 줍는 여인들</a:t>
            </a:r>
            <a:r>
              <a:rPr lang="en-US" altLang="ko-KR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(1857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179388">
              <a:lnSpc>
                <a:spcPts val="3200"/>
              </a:lnSpc>
            </a:pPr>
            <a:r>
              <a:rPr lang="ko-KR" altLang="en-US" dirty="0" smtClean="0">
                <a:solidFill>
                  <a:srgbClr val="000000"/>
                </a:solidFill>
                <a:latin typeface="함초롬바탕"/>
                <a:ea typeface="함초롬바탕"/>
              </a:rPr>
              <a:t>떨어진 이삭을 줍는 여인들의 일상을 고요하게 엄숙하게 표현</a:t>
            </a:r>
            <a:endParaRPr lang="ko-KR" altLang="en-US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 descr="Millet_Glea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580" y="675158"/>
            <a:ext cx="5796644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338</Words>
  <Application>Microsoft Office PowerPoint</Application>
  <PresentationFormat>화면 슬라이드 쇼(4:3)</PresentationFormat>
  <Paragraphs>60</Paragraphs>
  <Slides>12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현실을 화폭에 담은</vt:lpstr>
      <vt:lpstr>차례</vt:lpstr>
      <vt:lpstr>1. 사실주의 미술의 특징</vt:lpstr>
      <vt:lpstr>2. 대표적인 작가와 작품</vt:lpstr>
      <vt:lpstr>PowerPoint 프레젠테이션</vt:lpstr>
      <vt:lpstr>PowerPoint 프레젠테이션</vt:lpstr>
      <vt:lpstr>2. 대표적인 작가와 작품</vt:lpstr>
      <vt:lpstr>PowerPoint 프레젠테이션</vt:lpstr>
      <vt:lpstr>PowerPoint 프레젠테이션</vt:lpstr>
      <vt:lpstr>3. 자투리 퀴즈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337</cp:revision>
  <dcterms:created xsi:type="dcterms:W3CDTF">2018-12-12T00:52:59Z</dcterms:created>
  <dcterms:modified xsi:type="dcterms:W3CDTF">2019-03-27T05:33:11Z</dcterms:modified>
</cp:coreProperties>
</file>